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  <p:sldMasterId id="214748365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h6gwrNhWlp9JS1phkkEsHNARzZ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7DCD26-E098-4967-A2E8-B7848CB831EA}">
  <a:tblStyle styleId="{887DCD26-E098-4967-A2E8-B7848CB831E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11" Type="http://schemas.openxmlformats.org/officeDocument/2006/relationships/slide" Target="slides/slide4.xml"/><Relationship Id="rId22" Type="http://schemas.openxmlformats.org/officeDocument/2006/relationships/slide" Target="slides/slide15.xml"/><Relationship Id="rId10" Type="http://schemas.openxmlformats.org/officeDocument/2006/relationships/slide" Target="slides/slide3.xml"/><Relationship Id="rId21" Type="http://schemas.openxmlformats.org/officeDocument/2006/relationships/slide" Target="slides/slide14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d188994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g26d188994e4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d188994e4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3" name="Google Shape;163;g26d188994e4_1_1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6d188994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9" name="Google Shape;169;g26d188994e4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6d188994e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6" name="Google Shape;176;g26d188994e4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6d188994e4_1_2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26d188994e4_1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6d188994e4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8" name="Google Shape;108;g26d188994e4_1_1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d188994e4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26d188994e4_1_2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d188994e4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123" name="Google Shape;123;g26d188994e4_1_1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6d188994e4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129" name="Google Shape;129;g26d188994e4_1_1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d188994e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6" name="Google Shape;136;g26d188994e4_1_1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6ce34f641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2" name="Google Shape;142;g26ce34f6411_5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6d188994e4_3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6d188994e4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6d188994e4_3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7" name="Google Shape;15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d188994e4_1_132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g26d188994e4_1_13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g26d188994e4_1_13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g26d188994e4_1_13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6d188994e4_1_137"/>
          <p:cNvSpPr txBox="1"/>
          <p:nvPr>
            <p:ph type="title"/>
          </p:nvPr>
        </p:nvSpPr>
        <p:spPr>
          <a:xfrm>
            <a:off x="457200" y="1066968"/>
            <a:ext cx="3008400" cy="7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26d188994e4_1_137"/>
          <p:cNvSpPr txBox="1"/>
          <p:nvPr>
            <p:ph idx="1" type="body"/>
          </p:nvPr>
        </p:nvSpPr>
        <p:spPr>
          <a:xfrm>
            <a:off x="3575050" y="1073720"/>
            <a:ext cx="5111700" cy="5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88" name="Google Shape;88;g26d188994e4_1_137"/>
          <p:cNvSpPr txBox="1"/>
          <p:nvPr>
            <p:ph idx="2" type="body"/>
          </p:nvPr>
        </p:nvSpPr>
        <p:spPr>
          <a:xfrm>
            <a:off x="457200" y="1803850"/>
            <a:ext cx="3008400" cy="4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9" name="Google Shape;89;g26d188994e4_1_13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g26d188994e4_1_13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g26d188994e4_1_13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6d188994e4_1_144"/>
          <p:cNvSpPr txBox="1"/>
          <p:nvPr>
            <p:ph type="title"/>
          </p:nvPr>
        </p:nvSpPr>
        <p:spPr>
          <a:xfrm>
            <a:off x="457200" y="1196430"/>
            <a:ext cx="25737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g26d188994e4_1_144"/>
          <p:cNvSpPr/>
          <p:nvPr>
            <p:ph idx="2" type="pic"/>
          </p:nvPr>
        </p:nvSpPr>
        <p:spPr>
          <a:xfrm>
            <a:off x="3200400" y="1196430"/>
            <a:ext cx="5486400" cy="4850400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g26d188994e4_1_144"/>
          <p:cNvSpPr txBox="1"/>
          <p:nvPr>
            <p:ph idx="1" type="body"/>
          </p:nvPr>
        </p:nvSpPr>
        <p:spPr>
          <a:xfrm>
            <a:off x="457200" y="1768043"/>
            <a:ext cx="25737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96" name="Google Shape;96;g26d188994e4_1_14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g26d188994e4_1_14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g26d188994e4_1_14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5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5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8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d188994e4_1_112"/>
          <p:cNvSpPr txBox="1"/>
          <p:nvPr>
            <p:ph type="ctrTitle"/>
          </p:nvPr>
        </p:nvSpPr>
        <p:spPr>
          <a:xfrm>
            <a:off x="3969582" y="2130425"/>
            <a:ext cx="44886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g26d188994e4_1_112"/>
          <p:cNvSpPr txBox="1"/>
          <p:nvPr>
            <p:ph idx="1" type="subTitle"/>
          </p:nvPr>
        </p:nvSpPr>
        <p:spPr>
          <a:xfrm>
            <a:off x="3124200" y="3886200"/>
            <a:ext cx="5334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g26d188994e4_1_1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g26d188994e4_1_1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g26d188994e4_1_1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6d188994e4_1_118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g26d188994e4_1_118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g26d188994e4_1_1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g26d188994e4_1_1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g26d188994e4_1_1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72" name="Google Shape;72;g26d188994e4_1_1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4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d188994e4_1_125"/>
          <p:cNvSpPr txBox="1"/>
          <p:nvPr>
            <p:ph idx="1" type="body"/>
          </p:nvPr>
        </p:nvSpPr>
        <p:spPr>
          <a:xfrm>
            <a:off x="457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5" name="Google Shape;75;g26d188994e4_1_125"/>
          <p:cNvSpPr txBox="1"/>
          <p:nvPr>
            <p:ph idx="2" type="body"/>
          </p:nvPr>
        </p:nvSpPr>
        <p:spPr>
          <a:xfrm>
            <a:off x="4648200" y="1975644"/>
            <a:ext cx="4038600" cy="41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6" name="Google Shape;76;g26d188994e4_1_12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g26d188994e4_1_12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g26d188994e4_1_1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g26d188994e4_1_12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6d188994e4_1_10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g26d188994e4_1_106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g26d188994e4_1_10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g26d188994e4_1_10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g26d188994e4_1_10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2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d188994e4_1_0"/>
          <p:cNvSpPr txBox="1"/>
          <p:nvPr>
            <p:ph type="ctrTitle"/>
          </p:nvPr>
        </p:nvSpPr>
        <p:spPr>
          <a:xfrm>
            <a:off x="1665750" y="3385225"/>
            <a:ext cx="7302600" cy="193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629"/>
              <a:buFont typeface="Arial"/>
              <a:buNone/>
            </a:pPr>
            <a:r>
              <a:rPr lang="en-US" sz="3740"/>
              <a:t>ECEN 404</a:t>
            </a:r>
            <a:endParaRPr sz="37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631"/>
              <a:buFont typeface="Arial"/>
              <a:buNone/>
            </a:pPr>
            <a:r>
              <a:rPr lang="en-US" sz="3740"/>
              <a:t>Team #44</a:t>
            </a:r>
            <a:endParaRPr sz="37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629"/>
              <a:buFont typeface="Arial"/>
              <a:buNone/>
            </a:pPr>
            <a:r>
              <a:rPr lang="en-US" sz="3740"/>
              <a:t>Biweekly Update 5</a:t>
            </a:r>
            <a:endParaRPr sz="37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86629"/>
              <a:buFont typeface="Arial"/>
              <a:buNone/>
            </a:pPr>
            <a:r>
              <a:t/>
            </a:r>
            <a:endParaRPr sz="37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Cubesat EM Material Discharge Eval: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Ian Poynter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Joshua Feldman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Michael Kim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Alejandro Torres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Sponsor: Orbital Arc &amp; SATOP</a:t>
            </a:r>
            <a:endParaRPr sz="284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084"/>
              <a:buFont typeface="Arial"/>
              <a:buNone/>
            </a:pPr>
            <a:r>
              <a:rPr lang="en-US" sz="2840"/>
              <a:t>TA: Souryendu Das</a:t>
            </a:r>
            <a:endParaRPr sz="2840"/>
          </a:p>
        </p:txBody>
      </p:sp>
      <p:pic>
        <p:nvPicPr>
          <p:cNvPr descr="DLCOE_logo_HWHT.png" id="104" name="Google Shape;104;g26d188994e4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26d188994e4_1_0"/>
          <p:cNvPicPr preferRelativeResize="0"/>
          <p:nvPr/>
        </p:nvPicPr>
        <p:blipFill rotWithShape="1">
          <a:blip r:embed="rId4">
            <a:alphaModFix/>
          </a:blip>
          <a:srcRect b="0" l="7647" r="-1131" t="2610"/>
          <a:stretch/>
        </p:blipFill>
        <p:spPr>
          <a:xfrm>
            <a:off x="0" y="0"/>
            <a:ext cx="6422226" cy="667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d188994e4_1_15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Ian Poynter</a:t>
            </a:r>
            <a:endParaRPr/>
          </a:p>
        </p:txBody>
      </p:sp>
      <p:graphicFrame>
        <p:nvGraphicFramePr>
          <p:cNvPr id="166" name="Google Shape;166;g26d188994e4_1_151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{887DCD26-E098-4967-A2E8-B7848CB831EA}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20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Integrated mounting and chassis to hold PCB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Machined chassis to provide mounting for accelerator plate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Design and fabricate stepper motor and gas valve connector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Validation of integrated PCB and dummy loads through E-load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6d188994e4_0_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Michael Kim</a:t>
            </a:r>
            <a:endParaRPr/>
          </a:p>
        </p:txBody>
      </p:sp>
      <p:graphicFrame>
        <p:nvGraphicFramePr>
          <p:cNvPr id="172" name="Google Shape;172;g26d188994e4_0_5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{887DCD26-E098-4967-A2E8-B7848CB831EA}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16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Fabricated metal and teflon pieces of accelerator plate.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Validated specs of the fabricated plate.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Machined mounting of the plate for chassis. 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Test integration of plate through mounting and PCB.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" name="Google Shape;173;g26d188994e4_0_5"/>
          <p:cNvSpPr txBox="1"/>
          <p:nvPr/>
        </p:nvSpPr>
        <p:spPr>
          <a:xfrm>
            <a:off x="544945" y="4326975"/>
            <a:ext cx="8405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6d188994e4_0_11"/>
          <p:cNvSpPr txBox="1"/>
          <p:nvPr>
            <p:ph type="title"/>
          </p:nvPr>
        </p:nvSpPr>
        <p:spPr>
          <a:xfrm>
            <a:off x="3913375" y="252230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200"/>
              <a:t> </a:t>
            </a:r>
            <a:endParaRPr sz="1200"/>
          </a:p>
        </p:txBody>
      </p:sp>
      <p:pic>
        <p:nvPicPr>
          <p:cNvPr id="179" name="Google Shape;179;g26d188994e4_0_11"/>
          <p:cNvPicPr preferRelativeResize="0"/>
          <p:nvPr/>
        </p:nvPicPr>
        <p:blipFill rotWithShape="1">
          <a:blip r:embed="rId3">
            <a:alphaModFix/>
          </a:blip>
          <a:srcRect b="12111" l="0" r="0" t="10248"/>
          <a:stretch/>
        </p:blipFill>
        <p:spPr>
          <a:xfrm>
            <a:off x="2111450" y="1377000"/>
            <a:ext cx="4211149" cy="436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6d188994e4_0_11"/>
          <p:cNvSpPr/>
          <p:nvPr/>
        </p:nvSpPr>
        <p:spPr>
          <a:xfrm rot="-5400000">
            <a:off x="3902475" y="2940600"/>
            <a:ext cx="629100" cy="34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Ionizer</a:t>
            </a:r>
            <a:endParaRPr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Plan </a:t>
            </a:r>
            <a:endParaRPr/>
          </a:p>
        </p:txBody>
      </p:sp>
      <p:pic>
        <p:nvPicPr>
          <p:cNvPr id="186" name="Google Shape;1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275" y="1700475"/>
            <a:ext cx="6479450" cy="50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6d188994e4_1_280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 </a:t>
            </a:r>
            <a:br>
              <a:rPr lang="en-US"/>
            </a:br>
            <a:endParaRPr/>
          </a:p>
        </p:txBody>
      </p:sp>
      <p:pic>
        <p:nvPicPr>
          <p:cNvPr id="192" name="Google Shape;192;g26d188994e4_1_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2600" y="2289800"/>
            <a:ext cx="3982800" cy="3524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26d188994e4_1_280"/>
          <p:cNvPicPr preferRelativeResize="0"/>
          <p:nvPr/>
        </p:nvPicPr>
        <p:blipFill rotWithShape="1">
          <a:blip r:embed="rId4">
            <a:alphaModFix/>
          </a:blip>
          <a:srcRect b="4452" l="0" r="0" t="0"/>
          <a:stretch/>
        </p:blipFill>
        <p:spPr>
          <a:xfrm>
            <a:off x="152400" y="1852875"/>
            <a:ext cx="4677801" cy="452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788" y="1094375"/>
            <a:ext cx="6753225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1"/>
          <p:cNvSpPr txBox="1"/>
          <p:nvPr>
            <p:ph idx="1" type="body"/>
          </p:nvPr>
        </p:nvSpPr>
        <p:spPr>
          <a:xfrm>
            <a:off x="3797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 you!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d188994e4_1_17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Problem Statement</a:t>
            </a:r>
            <a:endParaRPr/>
          </a:p>
        </p:txBody>
      </p:sp>
      <p:pic>
        <p:nvPicPr>
          <p:cNvPr id="111" name="Google Shape;111;g26d188994e4_1_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9700" y="3674625"/>
            <a:ext cx="4564598" cy="269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6d188994e4_1_177"/>
          <p:cNvSpPr txBox="1"/>
          <p:nvPr/>
        </p:nvSpPr>
        <p:spPr>
          <a:xfrm>
            <a:off x="457200" y="1852925"/>
            <a:ext cx="8229600" cy="13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Current Ion Thrusters have limited use cases due to many factors, including fuel cost and harsh ionization methods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d188994e4_1_228"/>
          <p:cNvSpPr txBox="1"/>
          <p:nvPr>
            <p:ph type="title"/>
          </p:nvPr>
        </p:nvSpPr>
        <p:spPr>
          <a:xfrm>
            <a:off x="457200" y="770202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118" name="Google Shape;118;g26d188994e4_1_228"/>
          <p:cNvSpPr txBox="1"/>
          <p:nvPr>
            <p:ph idx="1" type="body"/>
          </p:nvPr>
        </p:nvSpPr>
        <p:spPr>
          <a:xfrm>
            <a:off x="103375" y="2049275"/>
            <a:ext cx="58344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RIOT Drive: New type of Ion Thruster that will reduce these limitations and operate with higher efficiency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Solution</a:t>
            </a:r>
            <a:endParaRPr sz="2400"/>
          </a:p>
          <a:p>
            <a:pPr indent="-2921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Develop a prototype for the RIOT Drive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Internal Hardware</a:t>
            </a:r>
            <a:endParaRPr sz="2400"/>
          </a:p>
          <a:p>
            <a:pPr indent="-3810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Power Supply</a:t>
            </a:r>
            <a:endParaRPr/>
          </a:p>
          <a:p>
            <a:pPr indent="-3810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Microcontroller</a:t>
            </a:r>
            <a:endParaRPr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Accelerator Plate</a:t>
            </a:r>
            <a:endParaRPr sz="2400"/>
          </a:p>
          <a:p>
            <a:pPr indent="-3810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Geometry Selection</a:t>
            </a:r>
            <a:endParaRPr sz="2400"/>
          </a:p>
        </p:txBody>
      </p:sp>
      <p:pic>
        <p:nvPicPr>
          <p:cNvPr id="119" name="Google Shape;119;g26d188994e4_1_2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61125" y="4260400"/>
            <a:ext cx="3159350" cy="21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26d188994e4_1_2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37589" y="1767500"/>
            <a:ext cx="3206411" cy="244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d188994e4_1_15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Integrated System Diagram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(RIOT Drive)</a:t>
            </a:r>
            <a:endParaRPr/>
          </a:p>
        </p:txBody>
      </p:sp>
      <p:pic>
        <p:nvPicPr>
          <p:cNvPr id="126" name="Google Shape;126;g26d188994e4_1_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425" y="1985902"/>
            <a:ext cx="6535142" cy="47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d188994e4_1_17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Integrated System Diagram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(Prototype)</a:t>
            </a:r>
            <a:endParaRPr/>
          </a:p>
        </p:txBody>
      </p:sp>
      <p:pic>
        <p:nvPicPr>
          <p:cNvPr id="132" name="Google Shape;132;g26d188994e4_1_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025" y="2242505"/>
            <a:ext cx="5339976" cy="4192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26d188994e4_1_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1199" y="2504026"/>
            <a:ext cx="3144827" cy="3106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d188994e4_1_10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</a:t>
            </a:r>
            <a:endParaRPr/>
          </a:p>
        </p:txBody>
      </p:sp>
      <p:graphicFrame>
        <p:nvGraphicFramePr>
          <p:cNvPr id="139" name="Google Shape;139;g26d188994e4_1_101"/>
          <p:cNvGraphicFramePr/>
          <p:nvPr/>
        </p:nvGraphicFramePr>
        <p:xfrm>
          <a:off x="230909" y="27869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{887DCD26-E098-4967-A2E8-B7848CB831EA}</a:tableStyleId>
              </a:tblPr>
              <a:tblGrid>
                <a:gridCol w="1245350"/>
                <a:gridCol w="1240575"/>
                <a:gridCol w="1281875"/>
                <a:gridCol w="1309625"/>
                <a:gridCol w="1212550"/>
                <a:gridCol w="1182175"/>
                <a:gridCol w="1099200"/>
              </a:tblGrid>
              <a:tr h="1387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Mechanical </a:t>
                      </a:r>
                      <a:r>
                        <a:rPr lang="en-US" sz="1300" u="none" cap="none" strike="noStrike"/>
                        <a:t>Subsystems Design and Test</a:t>
                      </a:r>
                      <a:r>
                        <a:rPr lang="en-US" sz="1300"/>
                        <a:t>ing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(completed 12/3)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Hardware Subsystems Redesign and Testing</a:t>
                      </a:r>
                      <a:endParaRPr sz="13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(to complete</a:t>
                      </a:r>
                      <a:r>
                        <a:rPr lang="en-US" sz="1300"/>
                        <a:t> by</a:t>
                      </a:r>
                      <a:r>
                        <a:rPr lang="en-US" sz="1300" u="none" cap="none" strike="noStrike"/>
                        <a:t> 2/22)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Integration</a:t>
                      </a:r>
                      <a:r>
                        <a:rPr lang="en-US" sz="1300"/>
                        <a:t> of Microcontroller and Power Subsystems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3/18)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Component Selection for Accelerator Plate</a:t>
                      </a:r>
                      <a:br>
                        <a:rPr lang="en-US" sz="1300">
                          <a:solidFill>
                            <a:schemeClr val="dk1"/>
                          </a:solidFill>
                        </a:rPr>
                      </a:b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(to complete by 3/28)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Validation of Integrated Hardware</a:t>
                      </a:r>
                      <a:br>
                        <a:rPr lang="en-US" sz="1300">
                          <a:solidFill>
                            <a:schemeClr val="dk1"/>
                          </a:solidFill>
                        </a:rPr>
                      </a:br>
                      <a:r>
                        <a:rPr lang="en-US" sz="1300">
                          <a:solidFill>
                            <a:schemeClr val="dk1"/>
                          </a:solidFill>
                        </a:rPr>
                        <a:t>(to complete by 3/28)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Final Integration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</a:t>
                      </a:r>
                      <a:r>
                        <a:rPr lang="en-US" sz="1300"/>
                        <a:t> 4/12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/>
                        <a:t>Final </a:t>
                      </a:r>
                      <a:r>
                        <a:rPr lang="en-US" sz="1300" u="none" cap="none" strike="noStrike"/>
                        <a:t>Demo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4/19)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6ce34f6411_5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Alejandro Torres</a:t>
            </a:r>
            <a:endParaRPr/>
          </a:p>
        </p:txBody>
      </p:sp>
      <p:graphicFrame>
        <p:nvGraphicFramePr>
          <p:cNvPr id="145" name="Google Shape;145;g26ce34f6411_5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{887DCD26-E098-4967-A2E8-B7848CB831EA}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700" u="none" cap="none" strike="noStrike"/>
                        <a:t>Accomplishments since last update                          </a:t>
                      </a:r>
                      <a:r>
                        <a:rPr lang="en-US" sz="1700">
                          <a:solidFill>
                            <a:srgbClr val="FF0000"/>
                          </a:solidFill>
                        </a:rPr>
                        <a:t>21 hrs of effort</a:t>
                      </a:r>
                      <a:endParaRPr sz="17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700" u="none" cap="none" strike="noStrike"/>
                        <a:t>Ongoing progress/problems and plans until the next presentation</a:t>
                      </a:r>
                      <a:endParaRPr sz="17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365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Char char="●"/>
                      </a:pPr>
                      <a:r>
                        <a:rPr lang="en-US" sz="1700"/>
                        <a:t>New integrated PCB fully soldered.</a:t>
                      </a:r>
                      <a:endParaRPr sz="1700"/>
                    </a:p>
                    <a:p>
                      <a:pPr indent="-3365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Char char="●"/>
                      </a:pPr>
                      <a:r>
                        <a:rPr lang="en-US" sz="1700"/>
                        <a:t>Successful connection with the Microcontroller.</a:t>
                      </a:r>
                      <a:endParaRPr sz="1700"/>
                    </a:p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700">
                          <a:solidFill>
                            <a:schemeClr val="dk1"/>
                          </a:solidFill>
                        </a:rPr>
                        <a:t>Final PCB iteration ordered.</a:t>
                      </a:r>
                      <a:endParaRPr sz="1700">
                        <a:solidFill>
                          <a:schemeClr val="dk1"/>
                        </a:solidFill>
                      </a:endParaRPr>
                    </a:p>
                    <a:p>
                      <a:pPr indent="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65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Char char="●"/>
                      </a:pPr>
                      <a:r>
                        <a:rPr lang="en-US" sz="1700"/>
                        <a:t>Solder and test final PCB.</a:t>
                      </a:r>
                      <a:endParaRPr sz="1700"/>
                    </a:p>
                    <a:p>
                      <a:pPr indent="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d188994e4_3_0"/>
          <p:cNvSpPr txBox="1"/>
          <p:nvPr>
            <p:ph type="title"/>
          </p:nvPr>
        </p:nvSpPr>
        <p:spPr>
          <a:xfrm>
            <a:off x="1620750" y="1045050"/>
            <a:ext cx="5902500" cy="803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Alejandro Torres</a:t>
            </a:r>
            <a:endParaRPr/>
          </a:p>
        </p:txBody>
      </p:sp>
      <p:pic>
        <p:nvPicPr>
          <p:cNvPr id="152" name="Google Shape;152;g26d188994e4_3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8555" y="3491413"/>
            <a:ext cx="3349670" cy="336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6d188994e4_3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575" y="3522375"/>
            <a:ext cx="3475425" cy="330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26d188994e4_3_0"/>
          <p:cNvSpPr txBox="1"/>
          <p:nvPr>
            <p:ph idx="1" type="body"/>
          </p:nvPr>
        </p:nvSpPr>
        <p:spPr>
          <a:xfrm>
            <a:off x="457200" y="1848748"/>
            <a:ext cx="8229600" cy="2063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New PCB included modifications to work with desired current levels for one buck converter.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Includes a hole in the middle of the board for the fuel tube to go in line with the ionizer.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/>
              <a:t>Boost converter also modified to fix current output issues.</a:t>
            </a:r>
            <a:endParaRPr sz="2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Joshua Feldman</a:t>
            </a:r>
            <a:endParaRPr/>
          </a:p>
        </p:txBody>
      </p:sp>
      <p:graphicFrame>
        <p:nvGraphicFramePr>
          <p:cNvPr id="160" name="Google Shape;160;p7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{887DCD26-E098-4967-A2E8-B7848CB831EA}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365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Char char="●"/>
                      </a:pPr>
                      <a:r>
                        <a:rPr lang="en-US" sz="1800"/>
                        <a:t>Validated final PCB design with sponsor and Alejandro.</a:t>
                      </a:r>
                      <a:endParaRPr sz="1800"/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/>
                        <a:t>Validated power consumption of stepper motor and control through USART.</a:t>
                      </a:r>
                      <a:endParaRPr sz="1800"/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/>
                        <a:t>Validated power consumption of Microcontroller from Buck Converter.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365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700"/>
                        <a:buChar char="●"/>
                      </a:pPr>
                      <a:r>
                        <a:rPr lang="en-US" sz="1800"/>
                        <a:t>Test stepper motor connection to mass flow valve.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Test and validate flow rates of mass flow valve.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Work with USART cable outside of debugging on MPLAB.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